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7" r:id="rId8"/>
    <p:sldId id="262" r:id="rId9"/>
    <p:sldId id="268" r:id="rId10"/>
    <p:sldId id="263" r:id="rId11"/>
    <p:sldId id="269" r:id="rId12"/>
    <p:sldId id="264" r:id="rId13"/>
    <p:sldId id="270" r:id="rId14"/>
    <p:sldId id="265" r:id="rId15"/>
    <p:sldId id="271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1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doo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16409" y="233663"/>
            <a:ext cx="6532025" cy="5970865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dirty="0"/>
              <a:t>М</a:t>
            </a:r>
            <a:r>
              <a:rPr lang="ru-RU" dirty="0" smtClean="0"/>
              <a:t>униципальное бюджетное дошкольное образовательное учреждение детский сад комбинированного вида № 1</a:t>
            </a:r>
          </a:p>
          <a:p>
            <a:pPr algn="ctr"/>
            <a:r>
              <a:rPr lang="ru-RU" dirty="0" smtClean="0"/>
              <a:t>муниципального </a:t>
            </a:r>
            <a:r>
              <a:rPr lang="ru-RU" dirty="0"/>
              <a:t>образования </a:t>
            </a:r>
            <a:r>
              <a:rPr lang="ru-RU" dirty="0" err="1"/>
              <a:t>Тимашевский</a:t>
            </a:r>
            <a:r>
              <a:rPr lang="ru-RU" dirty="0"/>
              <a:t> район </a:t>
            </a:r>
          </a:p>
          <a:p>
            <a:pPr algn="ctr"/>
            <a:endParaRPr lang="ru-RU" sz="6000" b="1" i="1" dirty="0" smtClean="0">
              <a:ln w="317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Segoe Script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60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Arial" panose="020B0604020202020204" pitchFamily="34" charset="0"/>
              </a:rPr>
              <a:t>ШИРОКАЯ</a:t>
            </a:r>
            <a:r>
              <a:rPr lang="ru-RU" sz="6000" b="1" i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Arial" panose="020B0604020202020204" pitchFamily="34" charset="0"/>
              </a:rPr>
              <a:t/>
            </a:r>
            <a:br>
              <a:rPr lang="ru-RU" sz="6000" b="1" i="1" dirty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Arial" panose="020B0604020202020204" pitchFamily="34" charset="0"/>
              </a:rPr>
            </a:br>
            <a:r>
              <a:rPr lang="ru-RU" sz="6000" b="1" i="1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Segoe Script" pitchFamily="34" charset="0"/>
                <a:cs typeface="Arial" panose="020B0604020202020204" pitchFamily="34" charset="0"/>
              </a:rPr>
              <a:t>МАСЛЕНИЦА</a:t>
            </a:r>
          </a:p>
          <a:p>
            <a:pPr algn="ctr"/>
            <a:endParaRPr lang="ru-RU" sz="6000" b="1" i="1" dirty="0">
              <a:ln w="317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Segoe Script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Коломиец А.Э</a:t>
            </a:r>
            <a:r>
              <a:rPr lang="ru-RU" sz="1400" dirty="0" smtClean="0">
                <a:ln w="3175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n w="3175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68627" y="3525796"/>
            <a:ext cx="4852087" cy="16393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ransition spd="slow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4930" y="345989"/>
            <a:ext cx="7957751" cy="59971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Четверг — разгул </a:t>
            </a:r>
          </a:p>
          <a:p>
            <a:pPr algn="ctr"/>
            <a:endParaRPr lang="ru-RU" sz="3200" i="1" dirty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(Разгуляй, Широкий разгул, Перелом, Широкий четверг, Разгульный четверток)</a:t>
            </a:r>
          </a:p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С четверга уже начиналась Широкая Масленица, прекращались работы по хозяйству, разворачивались празднования. Народ предавался потехам: устраивались кулачные бои, катания на лошадях, соревнования, завершаемые шумными пирушками.</a:t>
            </a:r>
            <a:br>
              <a:rPr lang="ru-RU" sz="2400" dirty="0">
                <a:solidFill>
                  <a:sysClr val="windowText" lastClr="000000"/>
                </a:solidFill>
              </a:rPr>
            </a:br>
            <a:r>
              <a:rPr lang="ru-RU" sz="2400" dirty="0">
                <a:solidFill>
                  <a:sysClr val="windowText" lastClr="000000"/>
                </a:solidFill>
              </a:rPr>
              <a:t>Главным действием в четверг являлся штурм и захват снежного городка. Смыслом широкого четверга и всей Масленицы являлся выплеск негативной энергии, накопившейся за зиму, и разрешение конфликтов между людьми.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slow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sovettebe.ru/wp-content/uploads/2012/02/maslenitsa-obyicha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05" y="329514"/>
            <a:ext cx="8623725" cy="62854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454" y="807308"/>
            <a:ext cx="8048368" cy="5601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1179" y="469557"/>
            <a:ext cx="54369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FF0000"/>
                </a:solidFill>
              </a:rPr>
              <a:t>Пятница — тёщины вечёрки</a:t>
            </a:r>
          </a:p>
          <a:p>
            <a:endParaRPr lang="ru-RU" sz="2800" i="1" dirty="0">
              <a:solidFill>
                <a:srgbClr val="FF0000"/>
              </a:solidFill>
            </a:endParaRPr>
          </a:p>
          <a:p>
            <a:pPr algn="ctr"/>
            <a:r>
              <a:rPr lang="ru-RU" sz="2000" dirty="0"/>
              <a:t>В пятницу в гости к зятю с ответным визитом приходила уже тёща. Блины пекла дочь.</a:t>
            </a:r>
            <a:br>
              <a:rPr lang="ru-RU" sz="2000" dirty="0"/>
            </a:br>
            <a:r>
              <a:rPr lang="ru-RU" sz="2000" dirty="0"/>
              <a:t>Тёща приходила к зятю в гости с родственниками и подругами. Зять демонстрировал свое расположение к тёще и её родственникам.</a:t>
            </a:r>
          </a:p>
          <a:p>
            <a:pPr algn="ctr"/>
            <a:endParaRPr lang="ru-RU" sz="2000" dirty="0"/>
          </a:p>
          <a:p>
            <a:pPr algn="ctr"/>
            <a:r>
              <a:rPr lang="ru-RU" sz="2800" i="1" dirty="0">
                <a:solidFill>
                  <a:srgbClr val="FF0000"/>
                </a:solidFill>
              </a:rPr>
              <a:t>Суббота — золовкины посиделки</a:t>
            </a:r>
          </a:p>
          <a:p>
            <a:pPr algn="ctr"/>
            <a:endParaRPr lang="ru-RU" sz="2800" i="1" dirty="0">
              <a:solidFill>
                <a:srgbClr val="FF0000"/>
              </a:solidFill>
            </a:endParaRPr>
          </a:p>
          <a:p>
            <a:pPr algn="ctr"/>
            <a:r>
              <a:rPr lang="ru-RU" sz="2000" dirty="0"/>
              <a:t>В этот день невестки приглашали золовок и родственников мужа в гости. Невестка должна была подарить какой-нибудь подарок золовке.</a:t>
            </a:r>
          </a:p>
          <a:p>
            <a:pPr algn="ctr"/>
            <a:r>
              <a:rPr lang="ru-RU" sz="2000" dirty="0"/>
              <a:t>Церковь в субботу совершает празднование Собора всех преподобных отцов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ransition spd="slow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stat16.privet.ru/lr/0b09710266c7f3a794603dc76001efd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22" y="189469"/>
            <a:ext cx="8715632" cy="645846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0390" y="362465"/>
            <a:ext cx="6656172" cy="6054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Воскресенье — проводы</a:t>
            </a:r>
          </a:p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Этот день называют Прощенный день, Целовальник. Последний день Масленицы — Прощёное воскресенье и является кульминацией всей масленичной недели. В воскресенье происходило заговенье перед началом Великого поста.</a:t>
            </a:r>
          </a:p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За все причиненные за прошедший год обиды, близкие люди просили друг у друга прощения. Вечером в Прощеное воскресенье поминали усопших.</a:t>
            </a:r>
          </a:p>
          <a:p>
            <a:pPr algn="ctr"/>
            <a:r>
              <a:rPr lang="ru-RU" sz="2400" dirty="0">
                <a:solidFill>
                  <a:sysClr val="windowText" lastClr="000000"/>
                </a:solidFill>
              </a:rPr>
              <a:t>В этот день ходили в баню. Сжигали остатки праздничной еды, тщательно мыли посуду. Торжественно сжигали в конце праздника чучело Масленицы, пепел рассыпали по полям.</a:t>
            </a:r>
          </a:p>
          <a:p>
            <a:pPr algn="ctr"/>
            <a:endParaRPr lang="ru-RU" sz="24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g1.liveinternet.ru/images/attach/c/4/84/63/84063951_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898" y="214184"/>
            <a:ext cx="8690918" cy="64337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69773" y="733168"/>
            <a:ext cx="7166919" cy="504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54659" y="691978"/>
            <a:ext cx="598067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Поговорки про масленицу</a:t>
            </a:r>
          </a:p>
          <a:p>
            <a:pPr algn="ctr"/>
            <a:endParaRPr lang="ru-RU" sz="3200" dirty="0">
              <a:solidFill>
                <a:srgbClr val="FF0000"/>
              </a:solidFill>
            </a:endParaRPr>
          </a:p>
          <a:p>
            <a:pPr algn="ctr"/>
            <a:r>
              <a:rPr lang="ru-RU" sz="2400" i="1" dirty="0"/>
              <a:t>Блин не клин, брюха не расколет.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Без блина не масляна.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На горках покататься, в блинах поваляться.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Масленица объедуха, деньгам приберуха.</a:t>
            </a:r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i="1" dirty="0"/>
              <a:t> Маслена: честная, весёлая, широкая, всемирный праздник.</a:t>
            </a:r>
            <a:endParaRPr lang="ru-RU" sz="2400" dirty="0"/>
          </a:p>
        </p:txBody>
      </p:sp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26292" y="510746"/>
            <a:ext cx="6845643" cy="575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8324" y="222422"/>
            <a:ext cx="8600303" cy="640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0433" y="296563"/>
            <a:ext cx="621133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dirty="0"/>
              <a:t>Масленица – это древний славянский праздник, который нам достался в наследство от языческой культуры. Праздник проходит на неделе, предшествующей Великому посту (сырная неделя). Во время масленицы едят сытно и обильно. </a:t>
            </a:r>
          </a:p>
          <a:p>
            <a:pPr algn="ctr"/>
            <a:r>
              <a:rPr lang="ru-RU" dirty="0"/>
              <a:t>Масленица - это весёлые проводы зимы, которые озарены радостным ожиданием приближающегося тепла, весеннего обновления природы. Даже блины, которые являются непременным атрибутом масленицы, имели ритуальное значение: румяные, круглые, горячие, они являли собой символ солнца, которое все ярче разгоралось, удлиняя дни. </a:t>
            </a:r>
          </a:p>
          <a:p>
            <a:pPr algn="ctr"/>
            <a:r>
              <a:rPr lang="ru-RU" dirty="0"/>
              <a:t>В дни масленицы в городах, сёлах, деревеньках проходили широкие гулянья: игрища, катания с гор на санях, скачки на лошадях, взятие снежных крепостей, кулачные бои. Кулачные бои были очень распространены и на масленицу устраивались тремя способами: один на один, стенка на стенку и свалка. В кулачных боях могли принимать участие мужчины без различия звания и возраста.</a:t>
            </a:r>
          </a:p>
        </p:txBody>
      </p:sp>
    </p:spTree>
  </p:cSld>
  <p:clrMapOvr>
    <a:masterClrMapping/>
  </p:clrMapOvr>
  <p:transition spd="slow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ovettebe.ru/wp-content/uploads/2012/02/Maslenitsa-obyicha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185" y="172996"/>
            <a:ext cx="8732107" cy="65243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87395" y="362465"/>
            <a:ext cx="7257535" cy="579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89903" y="-2"/>
            <a:ext cx="626899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i="1" dirty="0">
              <a:solidFill>
                <a:srgbClr val="FF0000"/>
              </a:solidFill>
            </a:endParaRPr>
          </a:p>
          <a:p>
            <a:pPr algn="ctr"/>
            <a:r>
              <a:rPr lang="ru-RU" sz="3200" i="1" dirty="0">
                <a:solidFill>
                  <a:srgbClr val="FF0000"/>
                </a:solidFill>
              </a:rPr>
              <a:t>Понедельник — встреча</a:t>
            </a:r>
          </a:p>
          <a:p>
            <a:endParaRPr lang="ru-RU" sz="3200" i="1" dirty="0">
              <a:solidFill>
                <a:srgbClr val="FF0000"/>
              </a:solidFill>
            </a:endParaRPr>
          </a:p>
          <a:p>
            <a:pPr algn="ctr"/>
            <a:r>
              <a:rPr lang="ru-RU" sz="2400" dirty="0"/>
              <a:t>В понедельник начиналась Узкая Масленица. Свекор со свекровью утром отправляли невестку к отцу и матери на день, а сами вечером приходили в гости к сватам. Они обговаривали состав гостей, место и время гуляний.</a:t>
            </a:r>
          </a:p>
          <a:p>
            <a:pPr algn="ctr"/>
            <a:r>
              <a:rPr lang="ru-RU" sz="2400" dirty="0"/>
              <a:t>К этому дню уже были готовы балаганы, качели, снежные горы. В понедельник начинали сооружать чучело Масленицы из старой одежды, соломы и других подручных материалов. Чучело возили по улицам на санях.</a:t>
            </a:r>
          </a:p>
        </p:txBody>
      </p:sp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ndrivnuk.net/images/71146125__uvarova_elena_aleksandrov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22" y="189471"/>
            <a:ext cx="8715632" cy="64749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7308" y="469557"/>
            <a:ext cx="7587049" cy="56593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47568" y="560173"/>
            <a:ext cx="6038335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Вторник — заигрыш</a:t>
            </a:r>
          </a:p>
          <a:p>
            <a:endParaRPr lang="ru-RU" sz="3200" i="1" dirty="0">
              <a:solidFill>
                <a:srgbClr val="FF0000"/>
              </a:solidFill>
            </a:endParaRPr>
          </a:p>
          <a:p>
            <a:pPr algn="ctr"/>
            <a:r>
              <a:rPr lang="ru-RU" sz="2400" dirty="0"/>
              <a:t>Во второй день обычно происходили смотрины невест. По сути, все обряды масленицы сводились к сватовству, для того, чтобы сыграть свадьбу на Красную горку, после Великого поста. Молодые люди с утра катались с гор, звали родных и знакомых на блины.</a:t>
            </a:r>
          </a:p>
          <a:p>
            <a:pPr algn="ctr"/>
            <a:r>
              <a:rPr lang="ru-RU" sz="2400" dirty="0"/>
              <a:t>Масленицу зазывали словами: «У нас горы снежные готовы и блины напечены — просим жаловать!».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tol-yar.ru/images/page_img/37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59" y="164756"/>
            <a:ext cx="8674444" cy="644198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7881" y="518984"/>
            <a:ext cx="7265773" cy="5758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30876"/>
            <a:ext cx="4572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>
                <a:solidFill>
                  <a:srgbClr val="FF0000"/>
                </a:solidFill>
              </a:rPr>
              <a:t>Среда — лакомки </a:t>
            </a:r>
          </a:p>
          <a:p>
            <a:pPr algn="ctr"/>
            <a:endParaRPr lang="ru-RU" sz="3200" i="1" dirty="0">
              <a:solidFill>
                <a:srgbClr val="FF0000"/>
              </a:solidFill>
            </a:endParaRPr>
          </a:p>
          <a:p>
            <a:pPr algn="ctr"/>
            <a:r>
              <a:rPr lang="ru-RU" sz="2800" dirty="0"/>
              <a:t>В это день к тёще на блины приходил зять. Тёща показывала своё расположение к мужу дочери. Тёща кроме зятя приглашала и других гостей.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9D10E53-3760-4540-84D0-4D5621E16E7A}"/>
              </a:ext>
            </a:extLst>
          </p:cNvPr>
          <p:cNvSpPr/>
          <p:nvPr/>
        </p:nvSpPr>
        <p:spPr>
          <a:xfrm>
            <a:off x="8279935" y="6526635"/>
            <a:ext cx="772312" cy="218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FF0000"/>
                </a:solidFill>
                <a:hlinkClick r:id="rId3"/>
              </a:rPr>
              <a:t>Infodoo.ru</a:t>
            </a:r>
            <a:endParaRPr lang="ru-RU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abiki.ru/uploads/images/01/35/10/2013/02/13/b34a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135" y="205946"/>
            <a:ext cx="8666206" cy="64172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shirokaya-maslenitsa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shirokaya-maslenitsa</Template>
  <TotalTime>8</TotalTime>
  <Words>511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shirokaya-maslenitsa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asd aaaa</dc:creator>
  <cp:lastModifiedBy>asd aaaa</cp:lastModifiedBy>
  <cp:revision>1</cp:revision>
  <dcterms:created xsi:type="dcterms:W3CDTF">2021-04-13T06:09:34Z</dcterms:created>
  <dcterms:modified xsi:type="dcterms:W3CDTF">2021-04-13T06:18:04Z</dcterms:modified>
</cp:coreProperties>
</file>