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6" d="100"/>
          <a:sy n="76" d="100"/>
        </p:scale>
        <p:origin x="-22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1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6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0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0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4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0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9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2436-B336-4CCF-8524-6B3D8D590BF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D10F-1ECA-40C3-99B1-CA324937B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4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512" y="635440"/>
            <a:ext cx="9925050" cy="1481137"/>
          </a:xfrm>
        </p:spPr>
        <p:txBody>
          <a:bodyPr>
            <a:noAutofit/>
          </a:bodyPr>
          <a:lstStyle/>
          <a:p>
            <a:r>
              <a:rPr lang="ru-RU" sz="12000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cs typeface="GothicE" panose="00000400000000000000" pitchFamily="2" charset="0"/>
              </a:rPr>
              <a:t>Кузнечное ремесло</a:t>
            </a:r>
            <a:endParaRPr lang="ru-RU" sz="120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  <a:cs typeface="GothicE" panose="00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46748" y="4976043"/>
            <a:ext cx="3877901" cy="16557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 Коломиец А.Э.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4" y="2395843"/>
            <a:ext cx="3851742" cy="41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9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030" y="979400"/>
            <a:ext cx="1128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22900" y="241772"/>
            <a:ext cx="9415463" cy="7556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abriola" panose="04040605051002020D02" pitchFamily="82" charset="0"/>
              </a:rPr>
              <a:t>Сочетание ремесел</a:t>
            </a:r>
            <a:endParaRPr lang="ru-RU" sz="4400" b="1" dirty="0">
              <a:latin typeface="Gabriola" panose="04040605051002020D02" pitchFamily="82" charset="0"/>
            </a:endParaRPr>
          </a:p>
          <a:p>
            <a:endParaRPr lang="ru-RU" sz="4400" b="1" dirty="0"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229" y="1122631"/>
            <a:ext cx="11597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П</a:t>
            </a:r>
            <a:r>
              <a:rPr lang="ru-RU" sz="2800" dirty="0" smtClean="0">
                <a:latin typeface="Gabriola" pitchFamily="82" charset="0"/>
              </a:rPr>
              <a:t>омимо кузнечного ремесла они владели слесарным и оружейным делом. Все эти ремесла имеют некоторое сходство в способах обработки железа и стали. Поэтому достаточно часто ремесленники, занимавшиеся одним из этих ремесел, сочетали его с другими. В городах техника варки железа была более совершенна, чем в деревне. Городские кузницы, так же как и </a:t>
            </a:r>
            <a:r>
              <a:rPr lang="ru-RU" sz="2800" dirty="0" err="1" smtClean="0">
                <a:latin typeface="Gabriola" pitchFamily="82" charset="0"/>
              </a:rPr>
              <a:t>домницы</a:t>
            </a:r>
            <a:r>
              <a:rPr lang="ru-RU" sz="2800" dirty="0" smtClean="0">
                <a:latin typeface="Gabriola" pitchFamily="82" charset="0"/>
              </a:rPr>
              <a:t>, обычно располагались на окраине города. Оборудование городских кузниц отличалось от деревенских - большей сложностью.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2281" y="4409037"/>
            <a:ext cx="5260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Gabriola" pitchFamily="82" charset="0"/>
              </a:rPr>
              <a:t>Домница</a:t>
            </a:r>
            <a:r>
              <a:rPr lang="ru-RU" sz="2800" dirty="0" smtClean="0">
                <a:latin typeface="Gabriola" pitchFamily="82" charset="0"/>
              </a:rPr>
              <a:t> – печь в которой варили руду для получения из неё железа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2" name="Рисунок 11" descr="ekonomicheskiy-analiz-dogovornogo-kontraktnogo-prav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7" y="3967997"/>
            <a:ext cx="5644584" cy="25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5862" y="250825"/>
            <a:ext cx="9415463" cy="7556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abriola" panose="04040605051002020D02" pitchFamily="82" charset="0"/>
              </a:rPr>
              <a:t>История возникновения кузнечного ремесла</a:t>
            </a:r>
            <a:endParaRPr lang="ru-RU" sz="4400" b="1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713" y="1006475"/>
            <a:ext cx="63436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4000" dirty="0">
                <a:solidFill>
                  <a:srgbClr val="FF0000"/>
                </a:solidFill>
                <a:latin typeface="Gabriola" panose="04040605051002020D02" pitchFamily="82" charset="0"/>
              </a:rPr>
              <a:t>к</a:t>
            </a:r>
            <a:r>
              <a:rPr lang="ru-RU" sz="2400" dirty="0" smtClean="0">
                <a:latin typeface="Gabriola" panose="04040605051002020D02" pitchFamily="82" charset="0"/>
              </a:rPr>
              <a:t>узнечное </a:t>
            </a:r>
            <a:r>
              <a:rPr lang="ru-RU" sz="2400" dirty="0">
                <a:latin typeface="Gabriola" panose="04040605051002020D02" pitchFamily="82" charset="0"/>
              </a:rPr>
              <a:t>дело появилось еще в </a:t>
            </a:r>
            <a:r>
              <a:rPr lang="ru-RU" sz="2400" dirty="0" smtClean="0">
                <a:latin typeface="Gabriola" panose="04040605051002020D02" pitchFamily="82" charset="0"/>
              </a:rPr>
              <a:t>древности, </a:t>
            </a:r>
            <a:r>
              <a:rPr lang="ru-RU" sz="2400" dirty="0">
                <a:latin typeface="Gabriola" panose="04040605051002020D02" pitchFamily="82" charset="0"/>
              </a:rPr>
              <a:t>когда люди начали делать железные инструменты и оружие. Они заметили, что при нагреве определенной породы до высокой температуры получается железо.  Очень долгое время кузнечное дело было основным способом изготовления орудий труда. </a:t>
            </a:r>
            <a:r>
              <a:rPr lang="ru-RU" sz="2400" dirty="0" smtClean="0">
                <a:latin typeface="Gabriola" panose="04040605051002020D02" pitchFamily="82" charset="0"/>
              </a:rPr>
              <a:t>Развитие </a:t>
            </a:r>
            <a:r>
              <a:rPr lang="ru-RU" sz="2400" dirty="0">
                <a:latin typeface="Gabriola" panose="04040605051002020D02" pitchFamily="82" charset="0"/>
              </a:rPr>
              <a:t>кузнечного дела напрямую зависело от железной руды и топлива. На самом раннем этапе использовалось железо, содержащееся в метеоритах. Затем люди выяснили, что железо содержится в горных породах красного цвета и болотной руде. Опытным путем было установлено, что чем насыщенней красный цвет – тем больше железа в руде. Чаще всего в качестве топлива использовался древесный </a:t>
            </a:r>
            <a:r>
              <a:rPr lang="ru-RU" sz="2400" dirty="0" smtClean="0">
                <a:latin typeface="Gabriola" panose="04040605051002020D02" pitchFamily="82" charset="0"/>
              </a:rPr>
              <a:t>уголь.</a:t>
            </a:r>
            <a:endParaRPr lang="ru-RU" sz="2400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6" y="1243012"/>
            <a:ext cx="5358431" cy="49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3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1562" y="218499"/>
            <a:ext cx="9415463" cy="7556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abriola" panose="04040605051002020D02" pitchFamily="82" charset="0"/>
              </a:rPr>
              <a:t>Добыча </a:t>
            </a:r>
            <a:r>
              <a:rPr lang="ru-RU" sz="4400" b="1" dirty="0">
                <a:latin typeface="Gabriola" panose="04040605051002020D02" pitchFamily="82" charset="0"/>
              </a:rPr>
              <a:t>б</a:t>
            </a:r>
            <a:r>
              <a:rPr lang="ru-RU" sz="4400" b="1" dirty="0" smtClean="0">
                <a:latin typeface="Gabriola" panose="04040605051002020D02" pitchFamily="82" charset="0"/>
              </a:rPr>
              <a:t>олотной руды</a:t>
            </a:r>
            <a:endParaRPr lang="ru-RU" sz="4400" b="1" dirty="0"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1181099"/>
            <a:ext cx="3810000" cy="3895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131" y="5076824"/>
            <a:ext cx="3389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anose="04040605051002020D02" pitchFamily="82" charset="0"/>
              </a:rPr>
              <a:t>Вот так выглядит болотное железо</a:t>
            </a:r>
            <a:endParaRPr lang="ru-RU" sz="3200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301" y="1181099"/>
            <a:ext cx="71580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Источников "болотной руды" на Руси было </a:t>
            </a:r>
            <a:r>
              <a:rPr lang="ru-RU" sz="2800" dirty="0" smtClean="0">
                <a:latin typeface="Gabriola" panose="04040605051002020D02" pitchFamily="82" charset="0"/>
              </a:rPr>
              <a:t>полно. </a:t>
            </a:r>
            <a:r>
              <a:rPr lang="ru-RU" sz="2800" dirty="0">
                <a:latin typeface="Gabriola" panose="04040605051002020D02" pitchFamily="82" charset="0"/>
              </a:rPr>
              <a:t>В болотах </a:t>
            </a:r>
            <a:r>
              <a:rPr lang="ru-RU" sz="2800" dirty="0" smtClean="0">
                <a:latin typeface="Gabriola" panose="04040605051002020D02" pitchFamily="82" charset="0"/>
              </a:rPr>
              <a:t>слой железной руды расположен, </a:t>
            </a:r>
            <a:r>
              <a:rPr lang="ru-RU" sz="2800" dirty="0">
                <a:latin typeface="Gabriola" panose="04040605051002020D02" pitchFamily="82" charset="0"/>
              </a:rPr>
              <a:t>в отличии от других типов местности, очень близко к поверхности, поэтому там </a:t>
            </a:r>
            <a:r>
              <a:rPr lang="ru-RU" sz="2800" dirty="0" smtClean="0">
                <a:latin typeface="Gabriola" panose="04040605051002020D02" pitchFamily="82" charset="0"/>
              </a:rPr>
              <a:t>залежи </a:t>
            </a:r>
            <a:r>
              <a:rPr lang="ru-RU" sz="2800" dirty="0">
                <a:latin typeface="Gabriola" panose="04040605051002020D02" pitchFamily="82" charset="0"/>
              </a:rPr>
              <a:t>железа можно копать буквально лопатой, лишь снимая тонкий слой болотной растительности</a:t>
            </a:r>
            <a:r>
              <a:rPr lang="ru-RU" sz="2800" dirty="0"/>
              <a:t>.</a:t>
            </a:r>
            <a:r>
              <a:rPr lang="ru-RU" sz="2800" dirty="0" smtClean="0">
                <a:latin typeface="Gabriola" panose="04040605051002020D02" pitchFamily="82" charset="0"/>
              </a:rPr>
              <a:t> Сами </a:t>
            </a:r>
            <a:r>
              <a:rPr lang="ru-RU" sz="2800" dirty="0">
                <a:latin typeface="Gabriola" panose="04040605051002020D02" pitchFamily="82" charset="0"/>
              </a:rPr>
              <a:t>по себе залежи болотного железа представляют из себя классические россыпи.</a:t>
            </a:r>
          </a:p>
        </p:txBody>
      </p:sp>
    </p:spTree>
    <p:extLst>
      <p:ext uri="{BB962C8B-B14F-4D97-AF65-F5344CB8AC3E}">
        <p14:creationId xmlns:p14="http://schemas.microsoft.com/office/powerpoint/2010/main" val="366383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5862" y="250825"/>
            <a:ext cx="9415463" cy="7556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abriola" panose="04040605051002020D02" pitchFamily="82" charset="0"/>
              </a:rPr>
              <a:t>Получение железа</a:t>
            </a:r>
            <a:endParaRPr lang="ru-RU" sz="4400" b="1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664" y="1396984"/>
            <a:ext cx="634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32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</a:t>
            </a:r>
            <a:r>
              <a:rPr lang="ru-RU" sz="3200" dirty="0" smtClean="0">
                <a:latin typeface="Gabriola" panose="04040605051002020D02" pitchFamily="82" charset="0"/>
              </a:rPr>
              <a:t>оследующая </a:t>
            </a:r>
            <a:r>
              <a:rPr lang="ru-RU" sz="3200" dirty="0">
                <a:latin typeface="Gabriola" panose="04040605051002020D02" pitchFamily="82" charset="0"/>
              </a:rPr>
              <a:t>обработка </a:t>
            </a:r>
            <a:r>
              <a:rPr lang="ru-RU" sz="3200" dirty="0" smtClean="0">
                <a:latin typeface="Gabriola" panose="04040605051002020D02" pitchFamily="82" charset="0"/>
              </a:rPr>
              <a:t>болотной руды:</a:t>
            </a:r>
            <a:r>
              <a:rPr lang="ru-RU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8951" y="2085975"/>
            <a:ext cx="750093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latin typeface="Gabriola" panose="04040605051002020D02" pitchFamily="82" charset="0"/>
              </a:rPr>
              <a:t>1) просушка (выветривание, в течении месяца);</a:t>
            </a:r>
          </a:p>
          <a:p>
            <a:pPr fontAlgn="base"/>
            <a:r>
              <a:rPr lang="ru-RU" sz="2800" dirty="0">
                <a:latin typeface="Gabriola" panose="04040605051002020D02" pitchFamily="82" charset="0"/>
              </a:rPr>
              <a:t>2) обжиг;</a:t>
            </a:r>
          </a:p>
          <a:p>
            <a:pPr fontAlgn="base"/>
            <a:r>
              <a:rPr lang="ru-RU" sz="2800" dirty="0">
                <a:latin typeface="Gabriola" panose="04040605051002020D02" pitchFamily="82" charset="0"/>
              </a:rPr>
              <a:t>3) размельчение;</a:t>
            </a:r>
          </a:p>
          <a:p>
            <a:pPr fontAlgn="base"/>
            <a:r>
              <a:rPr lang="ru-RU" sz="2800" dirty="0">
                <a:latin typeface="Gabriola" panose="04040605051002020D02" pitchFamily="82" charset="0"/>
              </a:rPr>
              <a:t>4) промывка;</a:t>
            </a:r>
          </a:p>
          <a:p>
            <a:pPr fontAlgn="base"/>
            <a:r>
              <a:rPr lang="ru-RU" sz="2800" dirty="0">
                <a:latin typeface="Gabriola" panose="04040605051002020D02" pitchFamily="82" charset="0"/>
              </a:rPr>
              <a:t>5) просеивание.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1" y="2698194"/>
            <a:ext cx="5105401" cy="396519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3968165" y="5960280"/>
            <a:ext cx="2018899" cy="342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6005" y="4917519"/>
            <a:ext cx="5300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Обжиг </a:t>
            </a:r>
            <a:r>
              <a:rPr lang="ru-RU" sz="2800" dirty="0">
                <a:latin typeface="Gabriola" panose="04040605051002020D02" pitchFamily="82" charset="0"/>
              </a:rPr>
              <a:t>тоже требовал качественного топлива (древесного угля) причём 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>
                <a:latin typeface="Gabriola" panose="04040605051002020D02" pitchFamily="82" charset="0"/>
              </a:rPr>
              <a:t>в немалых количествах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75" y="952324"/>
            <a:ext cx="1128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53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87098" y="259879"/>
            <a:ext cx="9415463" cy="7556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abriola" panose="04040605051002020D02" pitchFamily="82" charset="0"/>
              </a:rPr>
              <a:t>Древнерусские кузнецы</a:t>
            </a:r>
            <a:endParaRPr lang="ru-RU" sz="4400" b="1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8" y="1136990"/>
            <a:ext cx="7615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800" dirty="0">
                <a:latin typeface="Gabriola" panose="04040605051002020D02" pitchFamily="82" charset="0"/>
              </a:rPr>
              <a:t>Древнерусские кузнецы снабжали землепашцев сошниками, серпами, косами, а воинов-мечами, копьями, стрелами, боевыми топорами. Все, что необходимо было для хозяйства — ножи, иглы, долота, шилья, скобели, рыболовные крючки, замки, ключи и многие другие орудия труда и бытовые вещи, — изготавливали талантливые </a:t>
            </a:r>
            <a:r>
              <a:rPr lang="ru-RU" sz="2800" dirty="0" smtClean="0">
                <a:latin typeface="Gabriola" panose="04040605051002020D02" pitchFamily="82" charset="0"/>
              </a:rPr>
              <a:t>умельцы. </a:t>
            </a:r>
            <a:endParaRPr lang="ru-RU" sz="2800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5" y="952324"/>
            <a:ext cx="1128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006475"/>
            <a:ext cx="381000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1851" y="4542914"/>
            <a:ext cx="4357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anose="04040605051002020D02" pitchFamily="82" charset="0"/>
              </a:rPr>
              <a:t>Особого искусства достигли древнерусские кузнецы в производстве оружия. 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8" y="3945161"/>
            <a:ext cx="20383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3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5862" y="250825"/>
            <a:ext cx="9415463" cy="7556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abriola" panose="04040605051002020D02" pitchFamily="82" charset="0"/>
              </a:rPr>
              <a:t>Орудия труда кузнеца (Инструменты)</a:t>
            </a:r>
            <a:endParaRPr lang="ru-RU" sz="4400" b="1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30" y="979400"/>
            <a:ext cx="1128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136990"/>
            <a:ext cx="3882799" cy="5386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5865" y="1056544"/>
            <a:ext cx="68722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Gabriola" panose="04040605051002020D02" pitchFamily="82" charset="0"/>
              </a:rPr>
              <a:t>м</a:t>
            </a:r>
            <a:r>
              <a:rPr lang="ru-RU" sz="2800" dirty="0">
                <a:latin typeface="Gabriola" panose="04040605051002020D02" pitchFamily="82" charset="0"/>
              </a:rPr>
              <a:t>олоты всех видов и размеров: огромные кувалды, молотки поменьше, молоты-секачи, используемые вместо зубила для перерубания заготовки,  молоты-пробойники. Также кузнец использовал клещи большие и малые, простые или с крючьями, тиски, точильные камни, пробойники и множество другого инструмента.</a:t>
            </a:r>
          </a:p>
        </p:txBody>
      </p:sp>
    </p:spTree>
    <p:extLst>
      <p:ext uri="{BB962C8B-B14F-4D97-AF65-F5344CB8AC3E}">
        <p14:creationId xmlns:p14="http://schemas.microsoft.com/office/powerpoint/2010/main" val="423694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030" y="979400"/>
            <a:ext cx="1128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030" y="1006475"/>
            <a:ext cx="64528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Gabriola" panose="04040605051002020D02" pitchFamily="82" charset="0"/>
              </a:rPr>
              <a:t>Кузнецы соревновались между собой в изготовлении мечей, сабель, кольчуг и шлемов, стараясь предложить покупателям не только надежные, но и красивые изделия. Для изготовления доспехов и оружия применялся лишь самый высококачественный металл, технология выплавки которого держалась мастером  в строжайше </a:t>
            </a:r>
            <a:r>
              <a:rPr lang="ru-RU" sz="2800" dirty="0" smtClean="0">
                <a:latin typeface="Gabriola" panose="04040605051002020D02" pitchFamily="82" charset="0"/>
              </a:rPr>
              <a:t>тайне. </a:t>
            </a:r>
            <a:r>
              <a:rPr lang="ru-RU" sz="2800" dirty="0">
                <a:latin typeface="Gabriola" panose="04040605051002020D02" pitchFamily="82" charset="0"/>
              </a:rPr>
              <a:t>Ковка стального оружия и доспехов требовала от кузнеца знания особых приемов и методов, огромного опыта и умения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  <a:r>
              <a:rPr lang="ru-RU" sz="2800" dirty="0"/>
              <a:t> </a:t>
            </a:r>
            <a:r>
              <a:rPr lang="ru-RU" sz="2800" dirty="0">
                <a:latin typeface="Gabriola" panose="04040605051002020D02" pitchFamily="82" charset="0"/>
              </a:rPr>
              <a:t>Верхом кузнечного искусства считалось умение кузнеца сковать прочную и одновременно красивую кольчугу, собрав воедино все кованые элементы в виде колец.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86" y="0"/>
            <a:ext cx="5239114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5862" y="250825"/>
            <a:ext cx="9415463" cy="75565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Gabriola" panose="04040605051002020D02" pitchFamily="82" charset="0"/>
              </a:rPr>
              <a:t>Кузнецы – оружейники</a:t>
            </a:r>
          </a:p>
          <a:p>
            <a:endParaRPr lang="ru-RU" sz="4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030" y="979400"/>
            <a:ext cx="1128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5862" y="250825"/>
            <a:ext cx="9415463" cy="7556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abriola" panose="04040605051002020D02" pitchFamily="82" charset="0"/>
              </a:rPr>
              <a:t>Ковка</a:t>
            </a:r>
            <a:endParaRPr lang="ru-RU" sz="4400" b="1" dirty="0">
              <a:latin typeface="Gabriola" panose="04040605051002020D02" pitchFamily="82" charset="0"/>
            </a:endParaRPr>
          </a:p>
          <a:p>
            <a:endParaRPr lang="ru-RU" sz="4400" b="1" dirty="0">
              <a:latin typeface="Gabriola" panose="04040605051002020D02" pitchFamily="82" charset="0"/>
            </a:endParaRPr>
          </a:p>
        </p:txBody>
      </p:sp>
      <p:pic>
        <p:nvPicPr>
          <p:cNvPr id="12" name="Рисунок 11" descr="f24c4bce7ec8100379cf22b62e3359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5" y="1263665"/>
            <a:ext cx="6410325" cy="3171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8229" y="1149790"/>
            <a:ext cx="4255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2800" dirty="0" smtClean="0">
                <a:latin typeface="Gabriola" pitchFamily="82" charset="0"/>
              </a:rPr>
              <a:t>амым старым способом обработки металла была </a:t>
            </a:r>
            <a:r>
              <a:rPr lang="ru-RU" sz="2800" b="1" dirty="0" smtClean="0">
                <a:latin typeface="Gabriola" pitchFamily="82" charset="0"/>
              </a:rPr>
              <a:t>ковка</a:t>
            </a:r>
            <a:r>
              <a:rPr lang="ru-RU" sz="2800" dirty="0" smtClean="0">
                <a:latin typeface="Gabriola" pitchFamily="82" charset="0"/>
              </a:rPr>
              <a:t>. В каждой кузнице, как правило, работало два кузнеца - мастер и подмастерье.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138" y="4785519"/>
            <a:ext cx="10882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Простые кованые изделия изготавливались с помощью зубила. Применялась также технология использования вкладыша и наваривания стального лезвия. К наиболее простым кованым изделиям можно отнести: ножи, обручи и дружки для ушатов, гвозди, серпы, косы, долота, шилья, лопаты и сковороды, т.е. предметы, не требующие специальных приемов.</a:t>
            </a:r>
            <a:endParaRPr lang="ru-RU" sz="28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030" y="979400"/>
            <a:ext cx="1128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22900" y="241772"/>
            <a:ext cx="9415463" cy="7556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abriola" panose="04040605051002020D02" pitchFamily="82" charset="0"/>
              </a:rPr>
              <a:t>Технология ковки</a:t>
            </a:r>
            <a:endParaRPr lang="ru-RU" sz="4400" b="1" dirty="0">
              <a:latin typeface="Gabriola" panose="04040605051002020D02" pitchFamily="82" charset="0"/>
            </a:endParaRPr>
          </a:p>
          <a:p>
            <a:endParaRPr lang="ru-RU" sz="4400" b="1" dirty="0">
              <a:latin typeface="Gabriola" panose="04040605051002020D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1176" y="995882"/>
            <a:ext cx="65003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briola" pitchFamily="82" charset="0"/>
              </a:rPr>
              <a:t>Более сложные кованые изделия: цепи, дверные пробои, железные кольца от поясов и от сбруи, удила, светцы, остроги, - уже требовали сварки, которую осуществляли опытные кузнецы с помощью подмастерья ведь ему необходимо было держать клещами раскаленный кусок железа, что при небольших размерах тогдашних наковален было нелегко, держать и направлять зубило, бить по зубилу молотом.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7" name="Рисунок 6" descr="kov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35" y="938401"/>
            <a:ext cx="4010025" cy="3876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711" y="4725909"/>
            <a:ext cx="11289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Мастера производили сварку железа, нагревая его до температуры 1500 град С, достижение которой определяли по искрам раскаленного добела металла. Зубилом пробивали отверстия в ушках для ушатов, лемехах для сох, мотыгах. Пробойником делали отверстия в ножницах, клещах, ключах, лодочных заклепках, на копьях (для скрепления с древком), на оковках лопат.</a:t>
            </a:r>
            <a:endParaRPr lang="ru-RU" sz="28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9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521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Кузнечное ремесло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Кузнечное ремесло</dc:title>
  <dc:creator>konstantin</dc:creator>
  <cp:lastModifiedBy>asd aaaa</cp:lastModifiedBy>
  <cp:revision>24</cp:revision>
  <dcterms:created xsi:type="dcterms:W3CDTF">2016-04-26T19:26:48Z</dcterms:created>
  <dcterms:modified xsi:type="dcterms:W3CDTF">2022-04-11T04:46:47Z</dcterms:modified>
</cp:coreProperties>
</file>